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2" r:id="rId6"/>
    <p:sldId id="267" r:id="rId7"/>
    <p:sldId id="268" r:id="rId8"/>
    <p:sldId id="269" r:id="rId9"/>
    <p:sldId id="270" r:id="rId10"/>
    <p:sldId id="271" r:id="rId11"/>
    <p:sldId id="283" r:id="rId12"/>
    <p:sldId id="284" r:id="rId13"/>
    <p:sldId id="272" r:id="rId14"/>
    <p:sldId id="274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59" r:id="rId25"/>
    <p:sldId id="261" r:id="rId26"/>
    <p:sldId id="260" r:id="rId27"/>
    <p:sldId id="265" r:id="rId28"/>
    <p:sldId id="26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>
        <p:scale>
          <a:sx n="93" d="100"/>
          <a:sy n="93" d="100"/>
        </p:scale>
        <p:origin x="7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ywenderlich.com/60749/grand-central-dispatch-in-depth-part-1" TargetMode="External"/><Relationship Id="rId4" Type="http://schemas.openxmlformats.org/officeDocument/2006/relationships/hyperlink" Target="https://www.raywenderlich.com/79149/grand-central-dispatch-tutorial-swift-part-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inkedin.com/in/hardipsingh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Grand Central Dispatch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Prepared for </a:t>
            </a:r>
            <a:r>
              <a:rPr lang="en-US" dirty="0" err="1" smtClean="0"/>
              <a:t>Cocoaheads</a:t>
            </a:r>
            <a:r>
              <a:rPr lang="en-US" dirty="0" smtClean="0"/>
              <a:t> DC</a:t>
            </a:r>
          </a:p>
          <a:p>
            <a:r>
              <a:rPr lang="en-US" dirty="0" smtClean="0"/>
              <a:t>Hardip Singh</a:t>
            </a:r>
          </a:p>
          <a:p>
            <a:r>
              <a:rPr lang="en-US" dirty="0" smtClean="0"/>
              <a:t>7/7/2016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8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5341257"/>
          </a:xfrm>
        </p:spPr>
        <p:txBody>
          <a:bodyPr/>
          <a:lstStyle/>
          <a:p>
            <a:pPr algn="ctr"/>
            <a:r>
              <a:rPr lang="en-US" dirty="0" smtClean="0"/>
              <a:t>Let’s See Some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Dispatch_once</a:t>
            </a:r>
            <a:r>
              <a:rPr lang="en-US" dirty="0" smtClean="0"/>
              <a:t> / </a:t>
            </a:r>
            <a:r>
              <a:rPr lang="en-US" dirty="0" err="1" smtClean="0"/>
              <a:t>dispatch_after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415146"/>
          </a:xfrm>
        </p:spPr>
        <p:txBody>
          <a:bodyPr/>
          <a:lstStyle/>
          <a:p>
            <a:r>
              <a:rPr lang="en-US" dirty="0" err="1" smtClean="0"/>
              <a:t>Dispatch_once</a:t>
            </a:r>
            <a:r>
              <a:rPr lang="en-US" dirty="0" smtClean="0"/>
              <a:t> can be used to ensure that a block of code only runs once</a:t>
            </a:r>
          </a:p>
          <a:p>
            <a:r>
              <a:rPr lang="en-US" dirty="0" err="1" smtClean="0"/>
              <a:t>Dispatch_after</a:t>
            </a:r>
            <a:r>
              <a:rPr lang="en-US" dirty="0" smtClean="0"/>
              <a:t> can be used to run a block after a time delay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251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5652655"/>
          </a:xfrm>
        </p:spPr>
        <p:txBody>
          <a:bodyPr/>
          <a:lstStyle/>
          <a:p>
            <a:pPr algn="ctr"/>
            <a:r>
              <a:rPr lang="en-US" dirty="0" smtClean="0"/>
              <a:t>More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4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8972"/>
            <a:ext cx="9905998" cy="1582057"/>
          </a:xfrm>
        </p:spPr>
        <p:txBody>
          <a:bodyPr/>
          <a:lstStyle/>
          <a:p>
            <a:pPr algn="ctr"/>
            <a:r>
              <a:rPr lang="en-US" dirty="0" smtClean="0"/>
              <a:t>Dispatch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93377"/>
            <a:ext cx="9905998" cy="4354286"/>
          </a:xfrm>
        </p:spPr>
        <p:txBody>
          <a:bodyPr/>
          <a:lstStyle/>
          <a:p>
            <a:r>
              <a:rPr lang="en-US" dirty="0" smtClean="0"/>
              <a:t>used to monitor a set of tasks for completion.  </a:t>
            </a:r>
          </a:p>
          <a:p>
            <a:r>
              <a:rPr lang="en-US" dirty="0" smtClean="0"/>
              <a:t>can be useful since it is possible that the tasks were synced, </a:t>
            </a:r>
            <a:r>
              <a:rPr lang="en-US" dirty="0" err="1" smtClean="0"/>
              <a:t>asynced</a:t>
            </a:r>
            <a:r>
              <a:rPr lang="en-US" dirty="0" smtClean="0"/>
              <a:t>, serialized, parallelized and can even be executed on different threads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dispatch_group_async</a:t>
            </a:r>
            <a:r>
              <a:rPr lang="en-US" dirty="0" smtClean="0"/>
              <a:t> to associate multiple tasks to a group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dispatch_group_wait</a:t>
            </a:r>
            <a:r>
              <a:rPr lang="en-US" dirty="0" smtClean="0"/>
              <a:t> to wait for completion of tasks that enter the group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dispatch_group_notify</a:t>
            </a:r>
            <a:r>
              <a:rPr lang="en-US" dirty="0" smtClean="0"/>
              <a:t> to execute a closure </a:t>
            </a:r>
            <a:r>
              <a:rPr lang="en-US" dirty="0" err="1" smtClean="0"/>
              <a:t>asyncronously</a:t>
            </a:r>
            <a:r>
              <a:rPr lang="en-US" dirty="0" smtClean="0"/>
              <a:t> in a specified queue when the group’s tasks have all been completed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162" y="4865013"/>
            <a:ext cx="4000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3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Dispatch_group_enter</a:t>
            </a:r>
            <a:r>
              <a:rPr lang="en-US" dirty="0" smtClean="0"/>
              <a:t> / </a:t>
            </a:r>
            <a:r>
              <a:rPr lang="en-US" dirty="0" err="1" smtClean="0"/>
              <a:t>dispatch_group_leave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322287"/>
            <a:ext cx="9905998" cy="3468914"/>
          </a:xfrm>
        </p:spPr>
        <p:txBody>
          <a:bodyPr/>
          <a:lstStyle/>
          <a:p>
            <a:r>
              <a:rPr lang="en-US" dirty="0" err="1" smtClean="0"/>
              <a:t>Dispatch_group_async</a:t>
            </a:r>
            <a:r>
              <a:rPr lang="en-US" dirty="0" smtClean="0"/>
              <a:t> falls short for </a:t>
            </a:r>
            <a:r>
              <a:rPr lang="en-US" dirty="0"/>
              <a:t>the case where you have </a:t>
            </a:r>
            <a:r>
              <a:rPr lang="en-US" dirty="0" err="1"/>
              <a:t>async</a:t>
            </a:r>
            <a:r>
              <a:rPr lang="en-US" dirty="0"/>
              <a:t> completion closures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 </a:t>
            </a:r>
            <a:r>
              <a:rPr lang="en-US" dirty="0" err="1"/>
              <a:t>dispatch_group_enter</a:t>
            </a:r>
            <a:r>
              <a:rPr lang="en-US" dirty="0"/>
              <a:t> to add items to the group, and </a:t>
            </a:r>
            <a:r>
              <a:rPr lang="en-US" dirty="0" err="1"/>
              <a:t>dispatch_group_leave</a:t>
            </a:r>
            <a:r>
              <a:rPr lang="en-US" dirty="0"/>
              <a:t> to remove items from the group.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3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5515429"/>
          </a:xfrm>
        </p:spPr>
        <p:txBody>
          <a:bodyPr/>
          <a:lstStyle/>
          <a:p>
            <a:pPr algn="ctr"/>
            <a:r>
              <a:rPr lang="en-US" dirty="0" smtClean="0"/>
              <a:t>Even More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5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Dispatch semaphores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44915"/>
            <a:ext cx="9905998" cy="3846286"/>
          </a:xfrm>
        </p:spPr>
        <p:txBody>
          <a:bodyPr/>
          <a:lstStyle/>
          <a:p>
            <a:r>
              <a:rPr lang="en-US" dirty="0" smtClean="0"/>
              <a:t>Semaphore is a method of controlling access to a resource in a multithreaded environment</a:t>
            </a:r>
          </a:p>
          <a:p>
            <a:r>
              <a:rPr lang="en-US" dirty="0" err="1" smtClean="0"/>
              <a:t>Gcd</a:t>
            </a:r>
            <a:r>
              <a:rPr lang="en-US" dirty="0" smtClean="0"/>
              <a:t> dispatch semaphores provide a more efficient alternative to traditional semaphores since calls to the kernel are only made when the calling thread needs to be blocked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799" y="4348843"/>
            <a:ext cx="29432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6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5457371"/>
          </a:xfrm>
        </p:spPr>
        <p:txBody>
          <a:bodyPr/>
          <a:lstStyle/>
          <a:p>
            <a:pPr algn="ctr"/>
            <a:r>
              <a:rPr lang="en-US" dirty="0" smtClean="0"/>
              <a:t>Yay, More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barriers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86858"/>
            <a:ext cx="9905998" cy="2946400"/>
          </a:xfrm>
        </p:spPr>
        <p:txBody>
          <a:bodyPr/>
          <a:lstStyle/>
          <a:p>
            <a:r>
              <a:rPr lang="en-US" dirty="0">
                <a:effectLst/>
              </a:rPr>
              <a:t>A dispatch barrier allows you to create a synchronization point within a concurrent dispatch queue. 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Tasks after the barrier will not execute until the barrier block is hit and executed.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162" y="3688442"/>
            <a:ext cx="5524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5515429"/>
          </a:xfrm>
        </p:spPr>
        <p:txBody>
          <a:bodyPr/>
          <a:lstStyle/>
          <a:p>
            <a:pPr algn="ctr"/>
            <a:r>
              <a:rPr lang="en-US" dirty="0" smtClean="0"/>
              <a:t>Show us the code already!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65200"/>
          </a:xfrm>
        </p:spPr>
        <p:txBody>
          <a:bodyPr/>
          <a:lstStyle/>
          <a:p>
            <a:pPr algn="ctr"/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39901"/>
            <a:ext cx="7024687" cy="4051300"/>
          </a:xfrm>
        </p:spPr>
        <p:txBody>
          <a:bodyPr/>
          <a:lstStyle/>
          <a:p>
            <a:r>
              <a:rPr lang="en-US" dirty="0" smtClean="0"/>
              <a:t>DC Native, Born And Raised</a:t>
            </a:r>
          </a:p>
          <a:p>
            <a:r>
              <a:rPr lang="en-US" dirty="0" smtClean="0"/>
              <a:t>Long Time Web, back-end, and Enterprise Integration Engineer</a:t>
            </a:r>
          </a:p>
          <a:p>
            <a:r>
              <a:rPr lang="en-US" dirty="0" smtClean="0"/>
              <a:t>Doing iOS development since 2009</a:t>
            </a:r>
          </a:p>
          <a:p>
            <a:r>
              <a:rPr lang="en-US" dirty="0" smtClean="0"/>
              <a:t>Organizer of </a:t>
            </a:r>
            <a:r>
              <a:rPr lang="en-US" dirty="0" err="1" smtClean="0"/>
              <a:t>Cocoaheads</a:t>
            </a:r>
            <a:r>
              <a:rPr lang="en-US" dirty="0" smtClean="0"/>
              <a:t> DC since 2011</a:t>
            </a:r>
          </a:p>
          <a:p>
            <a:r>
              <a:rPr lang="en-US" dirty="0" smtClean="0"/>
              <a:t>Hands-On development manager of iOS and Android at The Washington Post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242" y="1739901"/>
            <a:ext cx="3046738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2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01782"/>
            <a:ext cx="9905998" cy="1905000"/>
          </a:xfrm>
        </p:spPr>
        <p:txBody>
          <a:bodyPr/>
          <a:lstStyle/>
          <a:p>
            <a:pPr algn="ctr"/>
            <a:r>
              <a:rPr lang="en-US" dirty="0" smtClean="0"/>
              <a:t>Dispatch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50473"/>
            <a:ext cx="9905998" cy="4350327"/>
          </a:xfrm>
        </p:spPr>
        <p:txBody>
          <a:bodyPr>
            <a:normAutofit lnSpcReduction="10000"/>
          </a:bodyPr>
          <a:lstStyle/>
          <a:p>
            <a:r>
              <a:rPr lang="en-US" i="1" dirty="0" smtClean="0">
                <a:effectLst/>
              </a:rPr>
              <a:t>dispatch sources</a:t>
            </a:r>
            <a:r>
              <a:rPr lang="en-US" dirty="0">
                <a:effectLst/>
              </a:rPr>
              <a:t> </a:t>
            </a:r>
            <a:r>
              <a:rPr lang="en-US" dirty="0" smtClean="0">
                <a:effectLst/>
              </a:rPr>
              <a:t>can be used to trigger code blocks for specific </a:t>
            </a:r>
            <a:r>
              <a:rPr lang="en-US" dirty="0">
                <a:effectLst/>
              </a:rPr>
              <a:t>low-level system events</a:t>
            </a:r>
            <a:r>
              <a:rPr lang="en-US" dirty="0" smtClean="0">
                <a:effectLst/>
              </a:rPr>
              <a:t>.</a:t>
            </a:r>
          </a:p>
          <a:p>
            <a:r>
              <a:rPr lang="en-US" dirty="0" smtClean="0">
                <a:effectLst/>
              </a:rPr>
              <a:t>Dispatch sources can be suspended, resumed and cancelled</a:t>
            </a:r>
          </a:p>
          <a:p>
            <a:r>
              <a:rPr lang="en-US" dirty="0"/>
              <a:t>t</a:t>
            </a:r>
            <a:r>
              <a:rPr lang="en-US" dirty="0" smtClean="0"/>
              <a:t>imer sources can be used to create timer based events</a:t>
            </a:r>
          </a:p>
          <a:p>
            <a:r>
              <a:rPr lang="en-US" dirty="0" smtClean="0"/>
              <a:t>Signal sources can be used to monitor and react to </a:t>
            </a:r>
            <a:r>
              <a:rPr lang="en-US" dirty="0" err="1" smtClean="0"/>
              <a:t>unix</a:t>
            </a:r>
            <a:r>
              <a:rPr lang="en-US" dirty="0" smtClean="0"/>
              <a:t> signals</a:t>
            </a:r>
          </a:p>
          <a:p>
            <a:r>
              <a:rPr lang="en-US" dirty="0" smtClean="0"/>
              <a:t>Descriptor sources can be used to monitor file and socket based events (</a:t>
            </a:r>
            <a:r>
              <a:rPr lang="en-US" dirty="0" err="1" smtClean="0"/>
              <a:t>i.e</a:t>
            </a:r>
            <a:r>
              <a:rPr lang="en-US" dirty="0" smtClean="0"/>
              <a:t>: data is ready for reading/writing; files are created/updated/renamed/deleted)</a:t>
            </a:r>
          </a:p>
          <a:p>
            <a:r>
              <a:rPr lang="en-US" dirty="0" smtClean="0"/>
              <a:t>process sources can be used to monitor process related events (</a:t>
            </a:r>
            <a:r>
              <a:rPr lang="en-US" dirty="0" err="1" smtClean="0"/>
              <a:t>i.e</a:t>
            </a:r>
            <a:r>
              <a:rPr lang="en-US" dirty="0" smtClean="0"/>
              <a:t>: exit, fork, exec)</a:t>
            </a:r>
          </a:p>
          <a:p>
            <a:r>
              <a:rPr lang="en-US" dirty="0" smtClean="0"/>
              <a:t>Mach sources (</a:t>
            </a:r>
            <a:r>
              <a:rPr lang="en-US" dirty="0" err="1" smtClean="0"/>
              <a:t>i.e</a:t>
            </a:r>
            <a:r>
              <a:rPr lang="en-US" dirty="0" smtClean="0"/>
              <a:t>: </a:t>
            </a:r>
            <a:r>
              <a:rPr lang="en-US" dirty="0" err="1" smtClean="0"/>
              <a:t>mach</a:t>
            </a:r>
            <a:r>
              <a:rPr lang="en-US" dirty="0" smtClean="0"/>
              <a:t> port read/send state)</a:t>
            </a:r>
          </a:p>
          <a:p>
            <a:r>
              <a:rPr lang="en-US" dirty="0" smtClean="0"/>
              <a:t>Custom sources can be also created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611" y="5054600"/>
            <a:ext cx="1625600" cy="162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85" y="401782"/>
            <a:ext cx="1496291" cy="1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4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163" y="1719262"/>
            <a:ext cx="4762500" cy="3571875"/>
          </a:xfrm>
        </p:spPr>
      </p:pic>
    </p:spTree>
    <p:extLst>
      <p:ext uri="{BB962C8B-B14F-4D97-AF65-F5344CB8AC3E}">
        <p14:creationId xmlns:p14="http://schemas.microsoft.com/office/powerpoint/2010/main" val="96542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Dispatch </a:t>
            </a:r>
            <a:r>
              <a:rPr lang="en-US" dirty="0" err="1" smtClean="0"/>
              <a:t>i/O</a:t>
            </a:r>
            <a:r>
              <a:rPr lang="en-US" dirty="0" smtClean="0"/>
              <a:t> / Dispatch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43891"/>
            <a:ext cx="9905998" cy="4447309"/>
          </a:xfrm>
        </p:spPr>
        <p:txBody>
          <a:bodyPr/>
          <a:lstStyle/>
          <a:p>
            <a:r>
              <a:rPr lang="en-US" dirty="0" smtClean="0">
                <a:effectLst/>
              </a:rPr>
              <a:t>dispatch </a:t>
            </a:r>
            <a:r>
              <a:rPr lang="en-US" dirty="0">
                <a:effectLst/>
              </a:rPr>
              <a:t>I/O </a:t>
            </a:r>
            <a:r>
              <a:rPr lang="en-US" dirty="0" smtClean="0">
                <a:effectLst/>
              </a:rPr>
              <a:t>can be used to perform asynchronous read/write operations on file descriptors. Both stream based and random access methods are supported.</a:t>
            </a:r>
          </a:p>
          <a:p>
            <a:r>
              <a:rPr lang="en-US" dirty="0" smtClean="0">
                <a:effectLst/>
              </a:rPr>
              <a:t>Dispatch data can be used as a data container for memory based data buffers. </a:t>
            </a:r>
            <a:r>
              <a:rPr lang="en-US" dirty="0">
                <a:effectLst/>
              </a:rPr>
              <a:t>Clients accessing the data buffer see it as a contiguous block of memory, but internally the buffer may be comprised of multiple </a:t>
            </a:r>
            <a:r>
              <a:rPr lang="en-US" dirty="0" err="1">
                <a:effectLst/>
              </a:rPr>
              <a:t>discontiguous</a:t>
            </a:r>
            <a:r>
              <a:rPr lang="en-US">
                <a:effectLst/>
              </a:rPr>
              <a:t> blocks of memory.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8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5458691"/>
          </a:xfrm>
        </p:spPr>
        <p:txBody>
          <a:bodyPr/>
          <a:lstStyle/>
          <a:p>
            <a:pPr algn="ctr"/>
            <a:r>
              <a:rPr lang="en-US" dirty="0" smtClean="0"/>
              <a:t>Wait, more code?!?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94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Gotchas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92037"/>
            <a:ext cx="9905998" cy="369916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Just because you can use GCD to accomplish something, doesn’t mean that you should.  GCD is not always the easiest answer to solving a problem.</a:t>
            </a:r>
          </a:p>
          <a:p>
            <a:r>
              <a:rPr lang="en-US" dirty="0" smtClean="0"/>
              <a:t>multithreading in general is tricky.  you can get into major trouble if you don’t know what you are doing (thread contention issues, deadlocks, performance degradation)</a:t>
            </a:r>
          </a:p>
          <a:p>
            <a:r>
              <a:rPr lang="en-US" dirty="0"/>
              <a:t>b</a:t>
            </a:r>
            <a:r>
              <a:rPr lang="en-US" dirty="0" smtClean="0"/>
              <a:t>e aware of thread limits (512 blocks to </a:t>
            </a:r>
            <a:r>
              <a:rPr lang="en-US" smtClean="0"/>
              <a:t>a queue, hardware defined limits)</a:t>
            </a:r>
            <a:endParaRPr lang="en-US" dirty="0" smtClean="0"/>
          </a:p>
          <a:p>
            <a:r>
              <a:rPr lang="en-US" dirty="0" smtClean="0"/>
              <a:t>Always go back to the main thread to do any UI Updates.  Not doing so can result in crashes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>
                <a:effectLst/>
              </a:rPr>
              <a:t>dispatch_async(dispatch_get_main_queue(),{</a:t>
            </a:r>
            <a:br>
              <a:rPr lang="en-US" i="1" dirty="0" smtClean="0">
                <a:effectLst/>
              </a:rPr>
            </a:br>
            <a:r>
              <a:rPr lang="en-US" i="1" dirty="0" smtClean="0">
                <a:effectLst/>
              </a:rPr>
              <a:t>	// update ui here</a:t>
            </a:r>
            <a:br>
              <a:rPr lang="en-US" i="1" dirty="0" smtClean="0">
                <a:effectLst/>
              </a:rPr>
            </a:br>
            <a:r>
              <a:rPr lang="en-US" i="1" dirty="0" smtClean="0">
                <a:effectLst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19538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Learn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developer.apple.com</a:t>
            </a:r>
            <a:r>
              <a:rPr lang="en-US" dirty="0" smtClean="0"/>
              <a:t>  (Documentation &amp; Videos)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www.raywenderlich.com/60749/grand-central-dispatch-in-depth-part-1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www.raywenderlich.com/79149/grand-central-dispatch-tutorial-swift-part-1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4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701800"/>
          </a:xfrm>
        </p:spPr>
        <p:txBody>
          <a:bodyPr/>
          <a:lstStyle/>
          <a:p>
            <a:pPr algn="ctr"/>
            <a:r>
              <a:rPr lang="en-US" dirty="0" smtClean="0"/>
              <a:t>Contact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22501"/>
            <a:ext cx="9905998" cy="3568700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Hardip_Singh</a:t>
            </a:r>
            <a:r>
              <a:rPr lang="en-US" dirty="0" smtClean="0"/>
              <a:t> on Twitter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hlinkClick r:id="rId2"/>
              </a:rPr>
              <a:t>www.linkedin.com/in/hardipsingh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hardip@cocoaheadsdc.org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842985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3625850"/>
            <a:ext cx="7239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50" y="4404176"/>
            <a:ext cx="939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7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37341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35" y="1746941"/>
            <a:ext cx="4621754" cy="47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562600"/>
          </a:xfrm>
        </p:spPr>
        <p:txBody>
          <a:bodyPr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312" y="0"/>
            <a:ext cx="5939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1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Grand Central Dispatch (GCD)?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120899"/>
            <a:ext cx="7799387" cy="3670301"/>
          </a:xfrm>
        </p:spPr>
        <p:txBody>
          <a:bodyPr>
            <a:normAutofit/>
          </a:bodyPr>
          <a:lstStyle/>
          <a:p>
            <a:r>
              <a:rPr lang="en-US" dirty="0" smtClean="0"/>
              <a:t>Technology developed by apple that provides support for concurrent code execution </a:t>
            </a:r>
            <a:r>
              <a:rPr lang="en-US" dirty="0"/>
              <a:t>on multicore </a:t>
            </a:r>
            <a:r>
              <a:rPr lang="en-US" dirty="0" smtClean="0"/>
              <a:t>hardware</a:t>
            </a:r>
          </a:p>
          <a:p>
            <a:r>
              <a:rPr lang="en-US" dirty="0" smtClean="0"/>
              <a:t>Moves management of the thread pool closer to the OS.</a:t>
            </a:r>
          </a:p>
          <a:p>
            <a:r>
              <a:rPr lang="en-US" dirty="0" smtClean="0"/>
              <a:t>The Functionality is exposed through a simple, lightweight C API.</a:t>
            </a:r>
          </a:p>
          <a:p>
            <a:r>
              <a:rPr lang="en-US" dirty="0" smtClean="0"/>
              <a:t>The implementation is provided by </a:t>
            </a:r>
            <a:r>
              <a:rPr lang="en-US" dirty="0" err="1" smtClean="0"/>
              <a:t>libdispatch</a:t>
            </a:r>
            <a:r>
              <a:rPr lang="en-US" dirty="0" smtClean="0"/>
              <a:t>, which was open sourced under the Apache license in 9/2009.</a:t>
            </a:r>
          </a:p>
          <a:p>
            <a:r>
              <a:rPr lang="en-US" dirty="0" smtClean="0"/>
              <a:t>GCD released with Mac OSX 10.6 and was first available in iOS in iOS 4.0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0" y="3155949"/>
            <a:ext cx="3771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2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81100"/>
          </a:xfrm>
        </p:spPr>
        <p:txBody>
          <a:bodyPr/>
          <a:lstStyle/>
          <a:p>
            <a:pPr algn="ctr"/>
            <a:r>
              <a:rPr lang="en-US" dirty="0" smtClean="0"/>
              <a:t>the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498600"/>
            <a:ext cx="9905998" cy="4292601"/>
          </a:xfrm>
        </p:spPr>
        <p:txBody>
          <a:bodyPr/>
          <a:lstStyle/>
          <a:p>
            <a:r>
              <a:rPr lang="en-US" dirty="0"/>
              <a:t>The name Grand Central Dispatch is in reference to Grand Central </a:t>
            </a:r>
            <a:r>
              <a:rPr lang="en-US" dirty="0" smtClean="0"/>
              <a:t>Terminal, the busiest train station in the U.S., which is in NYC.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3212118"/>
            <a:ext cx="4040211" cy="32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5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Benefits of Using GCD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473200"/>
            <a:ext cx="9905998" cy="4318001"/>
          </a:xfrm>
        </p:spPr>
        <p:txBody>
          <a:bodyPr/>
          <a:lstStyle/>
          <a:p>
            <a:r>
              <a:rPr lang="en-US" dirty="0" smtClean="0"/>
              <a:t>Cleaner, simpler, more stable code by abstracting low level threads from the developer</a:t>
            </a:r>
          </a:p>
          <a:p>
            <a:r>
              <a:rPr lang="en-US" dirty="0" smtClean="0"/>
              <a:t>Improves app performance by allowing you to run costly tasks in the background</a:t>
            </a:r>
          </a:p>
          <a:p>
            <a:r>
              <a:rPr lang="en-US" dirty="0" smtClean="0">
                <a:effectLst/>
              </a:rPr>
              <a:t>Reduces </a:t>
            </a:r>
            <a:r>
              <a:rPr lang="en-US" dirty="0">
                <a:effectLst/>
              </a:rPr>
              <a:t>the memory penalty your application pays for storing thread stacks in the application’s memory space</a:t>
            </a:r>
            <a:r>
              <a:rPr lang="en-US" dirty="0" smtClean="0">
                <a:effectLst/>
              </a:rPr>
              <a:t>.</a:t>
            </a:r>
          </a:p>
          <a:p>
            <a:r>
              <a:rPr lang="en-US" dirty="0" smtClean="0">
                <a:effectLst/>
              </a:rPr>
              <a:t>Provides a more efficient alternative to traditional synchronization primitives (i.e. locks, semaphores)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609600"/>
            <a:ext cx="1181100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811" y="5239657"/>
            <a:ext cx="11176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9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Major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3786187" cy="3124201"/>
          </a:xfrm>
        </p:spPr>
        <p:txBody>
          <a:bodyPr>
            <a:normAutofit/>
          </a:bodyPr>
          <a:lstStyle/>
          <a:p>
            <a:r>
              <a:rPr lang="en-US" dirty="0" smtClean="0"/>
              <a:t>Dispatch Queues</a:t>
            </a:r>
          </a:p>
          <a:p>
            <a:r>
              <a:rPr lang="en-US" dirty="0" smtClean="0"/>
              <a:t>Dispatch Groups</a:t>
            </a:r>
          </a:p>
          <a:p>
            <a:r>
              <a:rPr lang="en-US" dirty="0" smtClean="0"/>
              <a:t>Dispatch semaphores</a:t>
            </a:r>
          </a:p>
          <a:p>
            <a:r>
              <a:rPr lang="en-US" dirty="0" smtClean="0"/>
              <a:t>Dispatch Objects</a:t>
            </a:r>
          </a:p>
          <a:p>
            <a:r>
              <a:rPr lang="en-US" dirty="0" smtClean="0"/>
              <a:t>Barriers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84899" y="2514601"/>
            <a:ext cx="4862511" cy="327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Dispatch </a:t>
            </a:r>
            <a:r>
              <a:rPr lang="en-US" dirty="0" smtClean="0"/>
              <a:t>Sources</a:t>
            </a:r>
            <a:endParaRPr lang="en-US" dirty="0"/>
          </a:p>
          <a:p>
            <a:r>
              <a:rPr lang="en-US" dirty="0"/>
              <a:t>Dispatch I/O</a:t>
            </a:r>
          </a:p>
          <a:p>
            <a:r>
              <a:rPr lang="en-US" dirty="0" smtClean="0"/>
              <a:t>Dispatch Data Objects</a:t>
            </a:r>
          </a:p>
          <a:p>
            <a:r>
              <a:rPr lang="en-US" dirty="0" smtClean="0"/>
              <a:t>Managing Time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150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582057"/>
          </a:xfrm>
        </p:spPr>
        <p:txBody>
          <a:bodyPr/>
          <a:lstStyle/>
          <a:p>
            <a:pPr algn="ctr"/>
            <a:r>
              <a:rPr lang="en-US" dirty="0" smtClean="0"/>
              <a:t>Dispatch Queues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46514"/>
            <a:ext cx="9905998" cy="3889830"/>
          </a:xfrm>
        </p:spPr>
        <p:txBody>
          <a:bodyPr>
            <a:normAutofit/>
          </a:bodyPr>
          <a:lstStyle/>
          <a:p>
            <a:r>
              <a:rPr lang="en-US" dirty="0" smtClean="0"/>
              <a:t>Serial Queues vs Concurrent Queues</a:t>
            </a:r>
          </a:p>
          <a:p>
            <a:r>
              <a:rPr lang="en-US" dirty="0" smtClean="0"/>
              <a:t>The Main Queue is a global serial dispatch queue (</a:t>
            </a:r>
            <a:r>
              <a:rPr lang="en-US" dirty="0" err="1" smtClean="0">
                <a:effectLst/>
              </a:rPr>
              <a:t>dispatch_get_main_queue</a:t>
            </a:r>
            <a:r>
              <a:rPr lang="en-US" dirty="0" smtClean="0">
                <a:effectLst/>
              </a:rPr>
              <a:t>()</a:t>
            </a:r>
            <a:r>
              <a:rPr lang="en-US" dirty="0" smtClean="0"/>
              <a:t>)</a:t>
            </a:r>
          </a:p>
          <a:p>
            <a:r>
              <a:rPr lang="en-US" dirty="0" smtClean="0"/>
              <a:t>getting a global queue:</a:t>
            </a:r>
            <a:br>
              <a:rPr lang="en-US" dirty="0" smtClean="0"/>
            </a:br>
            <a:r>
              <a:rPr lang="en-US" i="1" dirty="0" smtClean="0">
                <a:effectLst/>
              </a:rPr>
              <a:t>dispatch_get_global_queue(</a:t>
            </a:r>
            <a:r>
              <a:rPr lang="en-US" i="1" dirty="0" err="1" smtClean="0">
                <a:effectLst/>
              </a:rPr>
              <a:t>dispatch_queue_priority_high</a:t>
            </a:r>
            <a:r>
              <a:rPr lang="en-US" i="1" dirty="0" smtClean="0">
                <a:effectLst/>
              </a:rPr>
              <a:t>, 0)</a:t>
            </a:r>
            <a:endParaRPr lang="en-US" i="1" dirty="0" smtClean="0"/>
          </a:p>
          <a:p>
            <a:r>
              <a:rPr lang="en-US" dirty="0" smtClean="0"/>
              <a:t>Global concurrent dispatch queues (in order of priority):</a:t>
            </a:r>
          </a:p>
          <a:p>
            <a:pPr lvl="1" fontAlgn="base"/>
            <a:r>
              <a:rPr lang="en-US" dirty="0" smtClean="0">
                <a:effectLst/>
              </a:rPr>
              <a:t>DISPATCH_QUEUE_PRIORITY_HIGH </a:t>
            </a:r>
            <a:endParaRPr lang="en-US" dirty="0">
              <a:effectLst/>
            </a:endParaRPr>
          </a:p>
          <a:p>
            <a:pPr lvl="1" fontAlgn="base"/>
            <a:r>
              <a:rPr lang="en-US" dirty="0" smtClean="0">
                <a:effectLst/>
              </a:rPr>
              <a:t>DISPATCH_QUEUE_PRIORITY_DEFAULT</a:t>
            </a:r>
            <a:endParaRPr lang="en-US" dirty="0">
              <a:effectLst/>
            </a:endParaRPr>
          </a:p>
          <a:p>
            <a:pPr lvl="1" fontAlgn="base"/>
            <a:r>
              <a:rPr lang="en-US" dirty="0" smtClean="0">
                <a:effectLst/>
              </a:rPr>
              <a:t>DISPATCH_QUEUE_PRIORITY_LOW</a:t>
            </a:r>
            <a:endParaRPr lang="en-US" dirty="0">
              <a:effectLst/>
            </a:endParaRPr>
          </a:p>
          <a:p>
            <a:pPr lvl="1" fontAlgn="base"/>
            <a:r>
              <a:rPr lang="en-US" dirty="0" smtClean="0">
                <a:effectLst/>
              </a:rPr>
              <a:t>DISPATCH_QUEUE_PRIORITY_BACKGROUND</a:t>
            </a:r>
            <a:endParaRPr lang="en-US" dirty="0">
              <a:effectLst/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9" y="141514"/>
            <a:ext cx="1905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284" y="4350658"/>
            <a:ext cx="1875971" cy="187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4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Creating Custom Dispatch queues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177141"/>
            <a:ext cx="9905998" cy="3686629"/>
          </a:xfrm>
        </p:spPr>
        <p:txBody>
          <a:bodyPr/>
          <a:lstStyle/>
          <a:p>
            <a:r>
              <a:rPr lang="en-US" dirty="0" smtClean="0"/>
              <a:t>Create a custom concurrent queue:</a:t>
            </a:r>
          </a:p>
          <a:p>
            <a:pPr marL="742950" lvl="2"/>
            <a:r>
              <a:rPr lang="en-US" dirty="0" err="1" smtClean="0"/>
              <a:t>dispatch_queue_create</a:t>
            </a:r>
            <a:r>
              <a:rPr lang="en-US" dirty="0" smtClean="0"/>
              <a:t>("</a:t>
            </a:r>
            <a:r>
              <a:rPr lang="en-US" dirty="0" err="1" smtClean="0"/>
              <a:t>com.cocoaheads.gcdTalk.concurrent</a:t>
            </a:r>
            <a:r>
              <a:rPr lang="en-US" dirty="0" smtClean="0"/>
              <a:t>", DISPATCH_QUEUE_CONCURRENT)</a:t>
            </a:r>
          </a:p>
          <a:p>
            <a:r>
              <a:rPr lang="en-US" dirty="0" smtClean="0"/>
              <a:t>Create a custom serial queue:</a:t>
            </a:r>
          </a:p>
          <a:p>
            <a:pPr lvl="1"/>
            <a:r>
              <a:rPr lang="en-US" dirty="0" err="1"/>
              <a:t>dispatch_queue_create</a:t>
            </a:r>
            <a:r>
              <a:rPr lang="en-US" dirty="0"/>
              <a:t>("</a:t>
            </a:r>
            <a:r>
              <a:rPr lang="en-US" dirty="0" err="1" smtClean="0"/>
              <a:t>com.cocoaheads.gcdTalk.serial</a:t>
            </a:r>
            <a:r>
              <a:rPr lang="en-US" dirty="0" smtClean="0"/>
              <a:t>", </a:t>
            </a:r>
            <a:r>
              <a:rPr lang="en-US" dirty="0" err="1" smtClean="0"/>
              <a:t>dispatch_queue_serial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2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Dispatch_sync</a:t>
            </a:r>
            <a:r>
              <a:rPr lang="en-US" dirty="0" smtClean="0"/>
              <a:t> vs </a:t>
            </a:r>
            <a:r>
              <a:rPr lang="en-US" dirty="0" err="1" smtClean="0"/>
              <a:t>dispatcH_async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609601"/>
            <a:ext cx="9905998" cy="5181600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dispatch_sync</a:t>
            </a:r>
            <a:r>
              <a:rPr lang="en-US" dirty="0" smtClean="0"/>
              <a:t> to block until all tasks sent to the queue are finished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dispatch_async</a:t>
            </a:r>
            <a:r>
              <a:rPr lang="en-US" dirty="0" smtClean="0"/>
              <a:t> to let the execution continue while the tasks are executing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39547" y="32443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..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412" y="4026808"/>
            <a:ext cx="6350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0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1416</TotalTime>
  <Words>762</Words>
  <Application>Microsoft Macintosh PowerPoint</Application>
  <PresentationFormat>Widescreen</PresentationFormat>
  <Paragraphs>105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Century Gothic</vt:lpstr>
      <vt:lpstr>Mesh</vt:lpstr>
      <vt:lpstr>Grand Central Dispatch</vt:lpstr>
      <vt:lpstr>Me</vt:lpstr>
      <vt:lpstr>What is Grand Central Dispatch (GCD)?</vt:lpstr>
      <vt:lpstr>the name</vt:lpstr>
      <vt:lpstr>Benefits of Using GCD</vt:lpstr>
      <vt:lpstr>Major Features</vt:lpstr>
      <vt:lpstr>Dispatch Queues</vt:lpstr>
      <vt:lpstr>Creating Custom Dispatch queues</vt:lpstr>
      <vt:lpstr>Dispatch_sync vs dispatcH_async</vt:lpstr>
      <vt:lpstr>Let’s See Some Code!</vt:lpstr>
      <vt:lpstr>Dispatch_once / dispatch_after</vt:lpstr>
      <vt:lpstr>More CODE!</vt:lpstr>
      <vt:lpstr>Dispatch Groups</vt:lpstr>
      <vt:lpstr>Dispatch_group_enter / dispatch_group_leave</vt:lpstr>
      <vt:lpstr>Even More Code!</vt:lpstr>
      <vt:lpstr>Dispatch semaphores</vt:lpstr>
      <vt:lpstr>Yay, More Code!</vt:lpstr>
      <vt:lpstr>barriers</vt:lpstr>
      <vt:lpstr>Show us the code already!</vt:lpstr>
      <vt:lpstr>Dispatch sources</vt:lpstr>
      <vt:lpstr>PowerPoint Presentation</vt:lpstr>
      <vt:lpstr>Dispatch i/O / Dispatch Data</vt:lpstr>
      <vt:lpstr>Wait, more code?!?</vt:lpstr>
      <vt:lpstr>Gotchas</vt:lpstr>
      <vt:lpstr>Learn More</vt:lpstr>
      <vt:lpstr>Contact Me</vt:lpstr>
      <vt:lpstr>Questions?</vt:lpstr>
      <vt:lpstr>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Grand Central Dispatch</dc:title>
  <dc:creator>Singh, Hardip</dc:creator>
  <cp:lastModifiedBy>Singh, Hardip</cp:lastModifiedBy>
  <cp:revision>194</cp:revision>
  <dcterms:created xsi:type="dcterms:W3CDTF">2016-04-02T23:10:37Z</dcterms:created>
  <dcterms:modified xsi:type="dcterms:W3CDTF">2016-04-09T02:15:01Z</dcterms:modified>
</cp:coreProperties>
</file>